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6"/>
  </p:notesMasterIdLst>
  <p:handoutMasterIdLst>
    <p:handoutMasterId r:id="rId37"/>
  </p:handoutMasterIdLst>
  <p:sldIdLst>
    <p:sldId id="342" r:id="rId3"/>
    <p:sldId id="313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52" r:id="rId22"/>
    <p:sldId id="340" r:id="rId23"/>
    <p:sldId id="343" r:id="rId24"/>
    <p:sldId id="344" r:id="rId25"/>
    <p:sldId id="345" r:id="rId26"/>
    <p:sldId id="346" r:id="rId27"/>
    <p:sldId id="347" r:id="rId28"/>
    <p:sldId id="353" r:id="rId29"/>
    <p:sldId id="354" r:id="rId30"/>
    <p:sldId id="355" r:id="rId31"/>
    <p:sldId id="349" r:id="rId32"/>
    <p:sldId id="350" r:id="rId33"/>
    <p:sldId id="351" r:id="rId34"/>
    <p:sldId id="297" r:id="rId35"/>
  </p:sldIdLst>
  <p:sldSz cx="12188825" cy="6858000"/>
  <p:notesSz cx="6858000" cy="9239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8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31"/>
    <a:srgbClr val="009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 horzBarState="maximized">
    <p:restoredLeft sz="17015" autoAdjust="0"/>
    <p:restoredTop sz="94660"/>
  </p:normalViewPr>
  <p:slideViewPr>
    <p:cSldViewPr showGuides="1">
      <p:cViewPr varScale="1">
        <p:scale>
          <a:sx n="67" d="100"/>
          <a:sy n="67" d="100"/>
        </p:scale>
        <p:origin x="504" y="3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0" d="100"/>
          <a:sy n="50" d="100"/>
        </p:scale>
        <p:origin x="2646" y="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35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35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E221E-83ED-4F6C-BA5F-3F9E6FDB6953}" type="datetimeFigureOut">
              <a:rPr lang="en-US"/>
              <a:t>6/25/2015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5684"/>
            <a:ext cx="2971800" cy="4635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775684"/>
            <a:ext cx="2971800" cy="4635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BEF8-5CDE-472B-839B-B8BB0C8810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32892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853E5F-CE67-483C-A264-F17AC70E9CA2}" type="datetimeFigureOut">
              <a:rPr lang="en-US"/>
              <a:t>6/25/2015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50838" y="693738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88644"/>
            <a:ext cx="5486400" cy="41576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5684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775684"/>
            <a:ext cx="2971800" cy="4619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98AFB-CB0D-4DFE-87B9-B4B0D0DE73C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805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2588" y="4388644"/>
            <a:ext cx="6092825" cy="45426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 smtClean="0"/>
              <a:t>We </a:t>
            </a:r>
            <a:r>
              <a:rPr lang="en-US" sz="1400" dirty="0"/>
              <a:t>are a business consulting company </a:t>
            </a:r>
            <a:r>
              <a:rPr lang="en-US" sz="1400" dirty="0" smtClean="0"/>
              <a:t>named </a:t>
            </a:r>
            <a:r>
              <a:rPr lang="en-US" sz="1400" dirty="0"/>
              <a:t>“Analytical </a:t>
            </a:r>
            <a:r>
              <a:rPr lang="en-US" sz="1400" dirty="0" smtClean="0"/>
              <a:t>Innovators.” 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400" dirty="0" smtClean="0"/>
              <a:t>Subway </a:t>
            </a:r>
            <a:r>
              <a:rPr lang="en-US" sz="1400" dirty="0"/>
              <a:t>came to us for expertise in the development of a performance management system to support decisions to resolve difficulties and pursue opportunities. The challenge is to integrate Subway’s new customer online ordering service into their existing restaurant operations. </a:t>
            </a:r>
            <a:endParaRPr lang="en-US" sz="1400" dirty="0" smtClean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400" smtClean="0"/>
              <a:t>We </a:t>
            </a:r>
            <a:r>
              <a:rPr lang="en-US" sz="1400" dirty="0" smtClean="0"/>
              <a:t>developed </a:t>
            </a:r>
            <a:r>
              <a:rPr lang="en-US" sz="1400" dirty="0"/>
              <a:t>a balanced scorecard (BSC) that views the Subway Corporation from four perspectives – customer, financial, internal business processes, learning and growth. </a:t>
            </a:r>
            <a:endParaRPr lang="en-US" sz="1400" dirty="0" smtClean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sz="1400" smtClean="0"/>
              <a:t>The </a:t>
            </a:r>
            <a:r>
              <a:rPr lang="en-US" sz="1400" dirty="0"/>
              <a:t>BSC will be used to develop objectives relative to each perspective. KPIs are determined to answer strategic questions for solutions to problems and opportunities.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26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08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76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15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3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614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57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36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93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64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06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5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82588" y="4388644"/>
            <a:ext cx="6092825" cy="454263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 smtClean="0"/>
              <a:t>We </a:t>
            </a:r>
            <a:r>
              <a:rPr lang="en-US" sz="1400" dirty="0"/>
              <a:t>are a business consulting company </a:t>
            </a:r>
            <a:r>
              <a:rPr lang="en-US" sz="1400" dirty="0" smtClean="0"/>
              <a:t>named </a:t>
            </a:r>
            <a:r>
              <a:rPr lang="en-US" sz="1400" dirty="0"/>
              <a:t>“Analytical </a:t>
            </a:r>
            <a:r>
              <a:rPr lang="en-US" sz="1400" dirty="0" smtClean="0"/>
              <a:t>Innovators.” </a:t>
            </a:r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 smtClean="0"/>
              <a:t>Subway </a:t>
            </a:r>
            <a:r>
              <a:rPr lang="en-US" sz="1400" dirty="0"/>
              <a:t>came to us for expertise in the development of a performance management system to support decisions to resolve difficulties and pursue opportunities. The challenge is to integrate Subway’s new customer online ordering service into their existing restaurant operations. </a:t>
            </a:r>
            <a:endParaRPr lang="en-US" sz="1400" dirty="0" smtClean="0"/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 smtClean="0"/>
              <a:t>We developed </a:t>
            </a:r>
            <a:r>
              <a:rPr lang="en-US" sz="1400" dirty="0"/>
              <a:t>a balanced scorecard (BSC) that views the Subway Corporation from four perspectives – customer, financial, internal business processes, learning and growth. </a:t>
            </a:r>
            <a:endParaRPr lang="en-US" sz="1400" dirty="0" smtClean="0"/>
          </a:p>
          <a:p>
            <a:pPr>
              <a:lnSpc>
                <a:spcPct val="150000"/>
              </a:lnSpc>
            </a:pPr>
            <a:endParaRPr lang="en-US" sz="1400" dirty="0"/>
          </a:p>
          <a:p>
            <a:pPr>
              <a:lnSpc>
                <a:spcPct val="150000"/>
              </a:lnSpc>
            </a:pPr>
            <a:r>
              <a:rPr lang="en-US" sz="1400" dirty="0" smtClean="0"/>
              <a:t>The </a:t>
            </a:r>
            <a:r>
              <a:rPr lang="en-US" sz="1400" dirty="0"/>
              <a:t>BSC will be used to develop objectives relative to each perspective. KPIs are determined to answer strategic questions for solutions to problems and opportunities.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57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1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53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68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041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32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7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583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8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SUBWAY’s online order page.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They sum it up “On-the-go?”</a:t>
            </a:r>
          </a:p>
          <a:p>
            <a:pPr>
              <a:lnSpc>
                <a:spcPct val="150000"/>
              </a:lnSpc>
            </a:pPr>
            <a:r>
              <a:rPr lang="en-US" sz="1600" dirty="0" smtClean="0"/>
              <a:t>A customer can order a meal online and pickup the food on the way to someplace.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The focus is the button to START YOUR ORDER.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Of course the customer can get help with the process like find a store, see the menu, check the order, and save favorites to reuse another time.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171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138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43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425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515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47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7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69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74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22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600" dirty="0" smtClean="0"/>
              <a:t>This is SUBWAY’s website home page.</a:t>
            </a:r>
          </a:p>
          <a:p>
            <a:pPr>
              <a:lnSpc>
                <a:spcPct val="150000"/>
              </a:lnSpc>
            </a:pPr>
            <a:r>
              <a:rPr lang="en-US" sz="1600" dirty="0"/>
              <a:t>Subway is a fast food restaurant that prides itself on offering a healthy food menu.</a:t>
            </a:r>
            <a:endParaRPr lang="en-US" sz="1600" dirty="0" smtClean="0"/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Notice the link to Order Online. Yes it is small. </a:t>
            </a:r>
          </a:p>
          <a:p>
            <a:pPr>
              <a:lnSpc>
                <a:spcPct val="150000"/>
              </a:lnSpc>
            </a:pP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SUBWAY knows this service is not a main attraction and it hasn’t yet caught on. But tech-savvy customers will find it because it is a website menu item (pun).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B98AFB-CB0D-4DFE-87B9-B4B0D0DE73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167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533400"/>
            <a:ext cx="5029200" cy="251460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3403600"/>
            <a:ext cx="5029201" cy="13970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475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9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1412" y="533400"/>
            <a:ext cx="2362201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5213" y="533400"/>
            <a:ext cx="7467599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4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915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4" y="533400"/>
            <a:ext cx="8686800" cy="2286000"/>
          </a:xfrm>
        </p:spPr>
        <p:txBody>
          <a:bodyPr anchor="b">
            <a:normAutofit/>
          </a:bodyPr>
          <a:lstStyle>
            <a:lvl1pPr algn="l">
              <a:defRPr sz="54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3124200"/>
            <a:ext cx="8686800" cy="1371600"/>
          </a:xfrm>
        </p:spPr>
        <p:txBody>
          <a:bodyPr anchor="t">
            <a:normAutofit/>
          </a:bodyPr>
          <a:lstStyle>
            <a:lvl1pPr marL="0" indent="0">
              <a:spcBef>
                <a:spcPts val="60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33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4598" y="1828800"/>
            <a:ext cx="4251960" cy="4191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370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521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00053" y="1828799"/>
            <a:ext cx="4251960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00053" y="2590800"/>
            <a:ext cx="4251960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078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15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53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rm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3" y="533400"/>
            <a:ext cx="58674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A9E5-6744-4841-888F-9E7CC0C2B7EC}" type="datetimeFigureOut">
              <a:rPr lang="en-US"/>
              <a:t>6/25/2015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AE4A8-A6E5-453E-B946-FB774B73F4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7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3" y="533400"/>
            <a:ext cx="4114800" cy="1524000"/>
          </a:xfrm>
        </p:spPr>
        <p:txBody>
          <a:bodyPr anchor="b">
            <a:noAutofit/>
          </a:bodyPr>
          <a:lstStyle>
            <a:lvl1pPr algn="l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865812" y="533400"/>
            <a:ext cx="5780173" cy="5791200"/>
          </a:xfrm>
          <a:ln w="50800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2209800"/>
            <a:ext cx="4114800" cy="38100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60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533400"/>
            <a:ext cx="8686801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2" y="1828800"/>
            <a:ext cx="8686801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32612" y="6155267"/>
            <a:ext cx="1371600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E0FA9E5-6744-4841-888F-9E7CC0C2B7EC}" type="datetimeFigureOut">
              <a:rPr lang="en-US"/>
              <a:pPr/>
              <a:t>6/25/2015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5213" y="6155267"/>
            <a:ext cx="5653087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2812" y="6155267"/>
            <a:ext cx="12192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AEAE4A8-A6E5-453E-B946-FB774B73F48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705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7724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5000"/>
            <a:lumOff val="35000"/>
          </a:schemeClr>
        </a:buClr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3444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37160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50876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45920" indent="-13716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655826" y="2163586"/>
            <a:ext cx="5086786" cy="3322814"/>
          </a:xfrm>
          <a:prstGeom prst="rect">
            <a:avLst/>
          </a:prstGeom>
          <a:solidFill>
            <a:schemeClr val="bg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2961" y="204918"/>
            <a:ext cx="9677398" cy="91440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/>
              <a:t>Analytical Innovators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2" y="1447801"/>
            <a:ext cx="10591800" cy="609599"/>
          </a:xfrm>
        </p:spPr>
        <p:txBody>
          <a:bodyPr>
            <a:noAutofit/>
          </a:bodyPr>
          <a:lstStyle/>
          <a:p>
            <a:r>
              <a:rPr lang="en-US" sz="2800" dirty="0"/>
              <a:t>BUSINESS INTELLIGENCE (BI) – DECISION SUPPORT </a:t>
            </a:r>
            <a:r>
              <a:rPr lang="en-US" sz="2800" dirty="0" smtClean="0"/>
              <a:t>SYSTEMS </a:t>
            </a:r>
            <a:r>
              <a:rPr lang="en-US" sz="2800" dirty="0"/>
              <a:t>(DSS)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2543" y="5572326"/>
            <a:ext cx="45133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SUBWAY® is a registered trademark of </a:t>
            </a:r>
            <a:endParaRPr lang="en-US" sz="2000" dirty="0" smtClean="0"/>
          </a:p>
          <a:p>
            <a:pPr algn="ctr"/>
            <a:r>
              <a:rPr lang="en-US" sz="2000" dirty="0" smtClean="0"/>
              <a:t>© </a:t>
            </a:r>
            <a:r>
              <a:rPr lang="en-US" sz="2000" dirty="0"/>
              <a:t>Doctor's Associates Inc.</a:t>
            </a:r>
            <a:br>
              <a:rPr lang="en-US" sz="2000" dirty="0"/>
            </a:br>
            <a:r>
              <a:rPr lang="en-US" sz="2000" dirty="0"/>
              <a:t>All Rights Reserved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065212" y="2106703"/>
            <a:ext cx="44196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Michael Fetick -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84270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Yuxuan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Guan -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660161473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Gabriel Ramirez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52020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Sean Wu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</a:t>
            </a:r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660161992</a:t>
            </a: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7708" y="3268540"/>
            <a:ext cx="3583021" cy="212365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Online </a:t>
            </a:r>
          </a:p>
          <a:p>
            <a:pPr algn="ctr"/>
            <a:r>
              <a:rPr lang="en-US" sz="4400" dirty="0" smtClean="0"/>
              <a:t>Food Ordering </a:t>
            </a:r>
          </a:p>
          <a:p>
            <a:pPr algn="ctr"/>
            <a:r>
              <a:rPr lang="en-US" sz="4400" dirty="0" smtClean="0"/>
              <a:t>System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88" y="2238649"/>
            <a:ext cx="5016224" cy="106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0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0" y="379292"/>
            <a:ext cx="11823312" cy="61218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0" y="398961"/>
            <a:ext cx="11823312" cy="60825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1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5" y="398961"/>
            <a:ext cx="11778301" cy="608254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5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85" y="405938"/>
            <a:ext cx="11778301" cy="60685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3" y="405938"/>
            <a:ext cx="11674585" cy="60685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4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3" y="433763"/>
            <a:ext cx="11674585" cy="60129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3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5" y="433763"/>
            <a:ext cx="11586340" cy="601293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5" y="445014"/>
            <a:ext cx="11586340" cy="59904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2" y="445014"/>
            <a:ext cx="11569445" cy="59904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2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79" y="445014"/>
            <a:ext cx="11543310" cy="59904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28600"/>
            <a:ext cx="11922251" cy="64232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28600"/>
            <a:ext cx="11922251" cy="6423266"/>
          </a:xfr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70012" y="990600"/>
            <a:ext cx="9372600" cy="566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/>
          <p:cNvSpPr txBox="1"/>
          <p:nvPr/>
        </p:nvSpPr>
        <p:spPr>
          <a:xfrm>
            <a:off x="3503612" y="259743"/>
            <a:ext cx="7239000" cy="14003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pc="250" dirty="0" smtClean="0">
              <a:latin typeface="Bell MT" panose="02020503060305020303" pitchFamily="18" charset="0"/>
            </a:endParaRPr>
          </a:p>
          <a:p>
            <a:pPr algn="ctr"/>
            <a:r>
              <a:rPr lang="en-US" sz="2300" spc="150" dirty="0" smtClean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“</a:t>
            </a:r>
            <a:r>
              <a:rPr lang="en-US" sz="2300" b="1" spc="150" dirty="0" smtClean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I’m going to SUBWAY do you want anything?</a:t>
            </a:r>
            <a:r>
              <a:rPr lang="en-US" sz="2300" spc="150" dirty="0" smtClean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”</a:t>
            </a:r>
          </a:p>
          <a:p>
            <a:pPr algn="ctr"/>
            <a:endParaRPr lang="en-US" sz="2200" spc="250" dirty="0" smtClean="0">
              <a:latin typeface="Bell MT" panose="02020503060305020303" pitchFamily="18" charset="0"/>
            </a:endParaRPr>
          </a:p>
          <a:p>
            <a:pPr algn="ctr"/>
            <a:r>
              <a:rPr lang="en-US" sz="2200" spc="250" dirty="0" smtClean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“…</a:t>
            </a:r>
            <a:r>
              <a:rPr lang="en-US" sz="2200" b="1" spc="250" dirty="0" smtClean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YES</a:t>
            </a:r>
            <a:r>
              <a:rPr lang="en-US" sz="2200" spc="250" dirty="0" smtClean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!”		 </a:t>
            </a:r>
            <a:r>
              <a:rPr lang="en-US" sz="2200" spc="25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“…</a:t>
            </a:r>
            <a:r>
              <a:rPr lang="en-US" sz="2200" b="1" spc="25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YES</a:t>
            </a:r>
            <a:r>
              <a:rPr lang="en-US" sz="2200" spc="250" dirty="0" smtClean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!”</a:t>
            </a:r>
            <a:r>
              <a:rPr lang="en-US" sz="2200" spc="250" dirty="0" smtClean="0">
                <a:latin typeface="Bell MT" panose="02020503060305020303" pitchFamily="18" charset="0"/>
              </a:rPr>
              <a:t>		</a:t>
            </a:r>
            <a:endParaRPr lang="en-US" sz="2200" spc="250" dirty="0">
              <a:latin typeface="Bell MT" panose="020205030603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08212" y="259743"/>
            <a:ext cx="1524000" cy="1692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500" dirty="0" smtClean="0"/>
              <a:t>                                                              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235873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228600"/>
            <a:ext cx="6400798" cy="914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Analytical Innovators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1165698"/>
            <a:ext cx="10655024" cy="609599"/>
          </a:xfrm>
        </p:spPr>
        <p:txBody>
          <a:bodyPr>
            <a:noAutofit/>
          </a:bodyPr>
          <a:lstStyle/>
          <a:p>
            <a:pPr algn="ctr"/>
            <a:r>
              <a:rPr lang="en-US" sz="3000" b="1" spc="150" dirty="0" smtClean="0"/>
              <a:t>Customer Perspective </a:t>
            </a:r>
            <a:r>
              <a:rPr lang="en-US" sz="3000" spc="150" dirty="0" smtClean="0"/>
              <a:t>of SUBWAY Online Ordering System</a:t>
            </a:r>
            <a:endParaRPr lang="en-US" sz="3000" spc="1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304800"/>
            <a:ext cx="4559024" cy="9695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8012" y="1905000"/>
            <a:ext cx="10210800" cy="3454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Measure what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anose="02020603050405020304" pitchFamily="18" charset="0"/>
              </a:rPr>
              <a:t>KPIs for the customer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Times New Roman" panose="02020603050405020304" pitchFamily="18" charset="0"/>
              </a:rPr>
              <a:t>perspective?</a:t>
            </a:r>
            <a:endParaRPr lang="en-US" sz="2800" spc="15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Times New Roman" panose="02020603050405020304" pitchFamily="18" charset="0"/>
            </a:endParaRPr>
          </a:p>
          <a:p>
            <a:pPr marL="457200" indent="-457200">
              <a:spcBef>
                <a:spcPts val="900"/>
              </a:spcBef>
              <a:buAutoNum type="arabicPeriod"/>
            </a:pP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Does the online 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food ordering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affect 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regular customer wait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times? Track 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 KPI: </a:t>
            </a:r>
            <a:r>
              <a:rPr lang="en-US" sz="2800" u="sng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volume (sales</a:t>
            </a:r>
            <a:r>
              <a:rPr lang="en-US" sz="2800" u="sng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spcBef>
                <a:spcPts val="900"/>
              </a:spcBef>
            </a:pP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Times New Roman" panose="02020603050405020304" pitchFamily="18" charset="0"/>
              </a:rPr>
              <a:t>2. Do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customers 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accept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use 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the online food ordering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system? Compare to 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regular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orders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the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KPI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</a:t>
            </a:r>
            <a:r>
              <a:rPr lang="en-US" sz="2800" u="sng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switched customers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and KPI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: </a:t>
            </a:r>
            <a:r>
              <a:rPr lang="en-US" sz="2800" u="sng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new customers</a:t>
            </a:r>
            <a:r>
              <a:rPr lang="en-US" sz="2800" spc="15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 using </a:t>
            </a: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it. </a:t>
            </a:r>
          </a:p>
          <a:p>
            <a:pPr marL="457200" indent="-457200">
              <a:spcBef>
                <a:spcPts val="900"/>
              </a:spcBef>
            </a:pPr>
            <a:r>
              <a:rPr lang="en-US" sz="2800" spc="1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3. </a:t>
            </a:r>
            <a:endParaRPr lang="en-US" sz="2800" spc="15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888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US" sz="3600" b="1" spc="100" dirty="0" smtClean="0"/>
              <a:t>The Requirements – Why Online Ordering ?</a:t>
            </a:r>
          </a:p>
          <a:p>
            <a:r>
              <a:rPr lang="en-US" sz="3400" spc="100" dirty="0" smtClean="0"/>
              <a:t>Boost order performance during peak hours</a:t>
            </a:r>
          </a:p>
          <a:p>
            <a:r>
              <a:rPr lang="en-US" sz="3400" spc="100" dirty="0" smtClean="0"/>
              <a:t>Promotions/Social Media/Big Data</a:t>
            </a:r>
          </a:p>
          <a:p>
            <a:r>
              <a:rPr lang="en-US" sz="3400" spc="100" dirty="0" smtClean="0"/>
              <a:t>System must fits Subway’s fast philosophy </a:t>
            </a:r>
          </a:p>
          <a:p>
            <a:r>
              <a:rPr lang="en-US" sz="3400" spc="100" dirty="0" smtClean="0"/>
              <a:t>Low cost</a:t>
            </a:r>
          </a:p>
          <a:p>
            <a:pPr marL="45720" indent="0">
              <a:buNone/>
            </a:pPr>
            <a:endParaRPr lang="en-US" sz="3400" spc="100" dirty="0" smtClean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65212" y="990600"/>
            <a:ext cx="9982200" cy="533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200" dirty="0" smtClean="0">
                <a:solidFill>
                  <a:schemeClr val="bg1"/>
                </a:solidFill>
              </a:rPr>
              <a:t>Building Back-End Database and System </a:t>
            </a:r>
            <a:r>
              <a:rPr lang="en-US" sz="2800" spc="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Yuxuan </a:t>
            </a:r>
            <a:r>
              <a:rPr lang="en-US" sz="2800" spc="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Guan</a:t>
            </a:r>
          </a:p>
        </p:txBody>
      </p:sp>
    </p:spTree>
    <p:extLst>
      <p:ext uri="{BB962C8B-B14F-4D97-AF65-F5344CB8AC3E}">
        <p14:creationId xmlns:p14="http://schemas.microsoft.com/office/powerpoint/2010/main" val="105660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3600" b="1" spc="100" dirty="0" smtClean="0"/>
              <a:t>The Requirements – Making Decisions</a:t>
            </a:r>
          </a:p>
          <a:p>
            <a:r>
              <a:rPr lang="en-US" sz="3400" spc="100" dirty="0" smtClean="0"/>
              <a:t>Simple Data Structure</a:t>
            </a:r>
          </a:p>
          <a:p>
            <a:pPr lvl="1"/>
            <a:r>
              <a:rPr lang="en-US" sz="3200" spc="100" dirty="0" smtClean="0"/>
              <a:t>Apply to open source DMS</a:t>
            </a:r>
          </a:p>
          <a:p>
            <a:pPr lvl="1"/>
            <a:r>
              <a:rPr lang="en-US" sz="3200" spc="100" dirty="0" smtClean="0"/>
              <a:t>Easy to manage</a:t>
            </a:r>
          </a:p>
          <a:p>
            <a:pPr lvl="1"/>
            <a:r>
              <a:rPr lang="en-US" sz="3200" spc="100" dirty="0" smtClean="0"/>
              <a:t>Minimum impact to the existing system</a:t>
            </a:r>
          </a:p>
          <a:p>
            <a:pPr marL="45720" indent="0">
              <a:buNone/>
            </a:pPr>
            <a:endParaRPr lang="en-US" sz="3400" spc="100" dirty="0" smtClean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65212" y="990600"/>
            <a:ext cx="9982200" cy="533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200" dirty="0" smtClean="0">
                <a:solidFill>
                  <a:schemeClr val="bg1"/>
                </a:solidFill>
              </a:rPr>
              <a:t>Building Back-End Database and System </a:t>
            </a:r>
            <a:r>
              <a:rPr lang="en-US" sz="2800" spc="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Yuxuan </a:t>
            </a:r>
            <a:r>
              <a:rPr lang="en-US" sz="2800" spc="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Guan</a:t>
            </a:r>
          </a:p>
        </p:txBody>
      </p:sp>
    </p:spTree>
    <p:extLst>
      <p:ext uri="{BB962C8B-B14F-4D97-AF65-F5344CB8AC3E}">
        <p14:creationId xmlns:p14="http://schemas.microsoft.com/office/powerpoint/2010/main" val="227016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3600" b="1" spc="100" dirty="0" smtClean="0"/>
              <a:t>The Requirements – Making Decisions</a:t>
            </a:r>
          </a:p>
          <a:p>
            <a:r>
              <a:rPr lang="en-US" sz="3400" spc="100" dirty="0" smtClean="0"/>
              <a:t>Star System topology</a:t>
            </a:r>
          </a:p>
          <a:p>
            <a:pPr lvl="1"/>
            <a:r>
              <a:rPr lang="en-US" sz="3200" spc="100" dirty="0" smtClean="0"/>
              <a:t>Each store gets its own system</a:t>
            </a:r>
          </a:p>
          <a:p>
            <a:pPr lvl="1"/>
            <a:r>
              <a:rPr lang="en-US" sz="3200" spc="100" dirty="0" smtClean="0"/>
              <a:t>Same system will be deployed across the country</a:t>
            </a:r>
          </a:p>
          <a:p>
            <a:pPr lvl="1"/>
            <a:r>
              <a:rPr lang="en-US" sz="3200" spc="100" dirty="0" smtClean="0"/>
              <a:t>Easy to maintain</a:t>
            </a:r>
          </a:p>
          <a:p>
            <a:pPr lvl="1"/>
            <a:r>
              <a:rPr lang="en-US" sz="3200" spc="100" dirty="0" smtClean="0"/>
              <a:t>Each terminal is a data source</a:t>
            </a:r>
          </a:p>
          <a:p>
            <a:pPr marL="45720" indent="0">
              <a:buNone/>
            </a:pPr>
            <a:endParaRPr lang="en-US" sz="3400" spc="100" dirty="0" smtClean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65212" y="990600"/>
            <a:ext cx="9982200" cy="533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200" dirty="0" smtClean="0">
                <a:solidFill>
                  <a:schemeClr val="bg1"/>
                </a:solidFill>
              </a:rPr>
              <a:t>Building Back-End Database and System </a:t>
            </a:r>
            <a:r>
              <a:rPr lang="en-US" sz="2800" spc="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Yuxuan </a:t>
            </a:r>
            <a:r>
              <a:rPr lang="en-US" sz="2800" spc="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Guan</a:t>
            </a:r>
          </a:p>
        </p:txBody>
      </p:sp>
    </p:spTree>
    <p:extLst>
      <p:ext uri="{BB962C8B-B14F-4D97-AF65-F5344CB8AC3E}">
        <p14:creationId xmlns:p14="http://schemas.microsoft.com/office/powerpoint/2010/main" val="380611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3600" b="1" spc="100" dirty="0" smtClean="0"/>
              <a:t>Database - ERD</a:t>
            </a:r>
          </a:p>
          <a:p>
            <a:pPr marL="45720" indent="0">
              <a:buNone/>
            </a:pPr>
            <a:endParaRPr lang="en-US" sz="3400" spc="100" dirty="0" smtClean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65212" y="990600"/>
            <a:ext cx="9982200" cy="533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200" dirty="0" smtClean="0">
                <a:solidFill>
                  <a:schemeClr val="bg1"/>
                </a:solidFill>
              </a:rPr>
              <a:t>Building Back-End Database and System </a:t>
            </a:r>
            <a:r>
              <a:rPr lang="en-US" sz="2800" spc="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Yuxuan </a:t>
            </a:r>
            <a:r>
              <a:rPr lang="en-US" sz="2800" spc="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Guan</a:t>
            </a:r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1524000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9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sz="3600" b="1" spc="100" dirty="0" smtClean="0"/>
              <a:t>System Topology</a:t>
            </a:r>
          </a:p>
          <a:p>
            <a:pPr marL="45720" indent="0">
              <a:buNone/>
            </a:pPr>
            <a:endParaRPr lang="en-US" sz="3400" spc="100" dirty="0" smtClean="0"/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65212" y="990600"/>
            <a:ext cx="9982200" cy="533400"/>
          </a:xfrm>
          <a:prstGeom prst="rect">
            <a:avLst/>
          </a:prstGeom>
          <a:solidFill>
            <a:schemeClr val="accent3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200" dirty="0" smtClean="0">
                <a:solidFill>
                  <a:schemeClr val="bg1"/>
                </a:solidFill>
              </a:rPr>
              <a:t>Building Back-End Database and System </a:t>
            </a:r>
            <a:r>
              <a:rPr lang="en-US" sz="2800" spc="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Yuxuan </a:t>
            </a:r>
            <a:r>
              <a:rPr lang="en-US" sz="2800" spc="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Guan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1822704"/>
            <a:ext cx="5943600" cy="45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8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5212" y="1828800"/>
            <a:ext cx="9296400" cy="4191000"/>
          </a:xfrm>
        </p:spPr>
        <p:txBody>
          <a:bodyPr/>
          <a:lstStyle/>
          <a:p>
            <a:pPr marL="0" lvl="0" indent="45719">
              <a:buSzTx/>
              <a:buNone/>
              <a:defRPr sz="1800" b="0">
                <a:solidFill>
                  <a:srgbClr val="000000"/>
                </a:solidFill>
              </a:defRPr>
            </a:pPr>
            <a:r>
              <a:rPr lang="en-US" sz="3400" spc="100" dirty="0" smtClean="0">
                <a:solidFill>
                  <a:srgbClr val="595959"/>
                </a:solidFill>
              </a:rPr>
              <a:t>Costs</a:t>
            </a:r>
          </a:p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pc="100" dirty="0" smtClean="0">
                <a:solidFill>
                  <a:srgbClr val="595959"/>
                </a:solidFill>
              </a:rPr>
              <a:t>32% of each dollar goes to cost of food and beverages.</a:t>
            </a:r>
          </a:p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pc="100" dirty="0" smtClean="0">
                <a:solidFill>
                  <a:srgbClr val="595959"/>
                </a:solidFill>
              </a:rPr>
              <a:t>29% is salaries and wages</a:t>
            </a:r>
          </a:p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pc="100" dirty="0" smtClean="0">
                <a:solidFill>
                  <a:srgbClr val="595959"/>
                </a:solidFill>
              </a:rPr>
              <a:t>8% to restaurant occupancy</a:t>
            </a:r>
          </a:p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pc="100" dirty="0" smtClean="0">
                <a:solidFill>
                  <a:srgbClr val="595959"/>
                </a:solidFill>
              </a:rPr>
              <a:t>6% profits before taxes</a:t>
            </a:r>
          </a:p>
          <a:p>
            <a:pPr marL="0" lvl="0" indent="45719">
              <a:buSzTx/>
              <a:buNone/>
              <a:defRPr sz="1800" b="0">
                <a:solidFill>
                  <a:srgbClr val="000000"/>
                </a:solidFill>
              </a:defRPr>
            </a:pPr>
            <a:endParaRPr lang="en-US" sz="3400" spc="100" dirty="0">
              <a:solidFill>
                <a:srgbClr val="595959"/>
              </a:solidFill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65212" y="990600"/>
            <a:ext cx="9829800" cy="533400"/>
          </a:xfrm>
          <a:prstGeom prst="rect">
            <a:avLst/>
          </a:prstGeom>
          <a:solidFill>
            <a:srgbClr val="006C3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200" dirty="0" smtClean="0">
                <a:solidFill>
                  <a:schemeClr val="bg1"/>
                </a:solidFill>
              </a:rPr>
              <a:t>	Financial				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Gabriel</a:t>
            </a:r>
            <a:endParaRPr lang="en-US" sz="2800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2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5212" y="1828800"/>
            <a:ext cx="9296400" cy="4191000"/>
          </a:xfrm>
        </p:spPr>
        <p:txBody>
          <a:bodyPr>
            <a:normAutofit lnSpcReduction="10000"/>
          </a:bodyPr>
          <a:lstStyle/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z="3200" spc="100" dirty="0">
                <a:solidFill>
                  <a:srgbClr val="595959"/>
                </a:solidFill>
              </a:rPr>
              <a:t>how do we rank the popularity of menu items</a:t>
            </a:r>
            <a:r>
              <a:rPr lang="en-US" sz="3200" spc="100" dirty="0" smtClean="0">
                <a:solidFill>
                  <a:srgbClr val="595959"/>
                </a:solidFill>
              </a:rPr>
              <a:t>?</a:t>
            </a:r>
          </a:p>
          <a:p>
            <a:pPr marL="777240" lvl="1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z="2000" spc="100" dirty="0" smtClean="0">
                <a:solidFill>
                  <a:srgbClr val="595959"/>
                </a:solidFill>
              </a:rPr>
              <a:t>Tracking repeat orders</a:t>
            </a:r>
          </a:p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z="3200" spc="100" dirty="0" smtClean="0">
                <a:solidFill>
                  <a:srgbClr val="595959"/>
                </a:solidFill>
              </a:rPr>
              <a:t>how </a:t>
            </a:r>
            <a:r>
              <a:rPr lang="en-US" sz="3200" spc="100" dirty="0">
                <a:solidFill>
                  <a:srgbClr val="595959"/>
                </a:solidFill>
              </a:rPr>
              <a:t>do we determine the </a:t>
            </a:r>
            <a:r>
              <a:rPr lang="en-US" sz="3200" spc="100" dirty="0" smtClean="0">
                <a:solidFill>
                  <a:srgbClr val="595959"/>
                </a:solidFill>
              </a:rPr>
              <a:t>best </a:t>
            </a:r>
            <a:r>
              <a:rPr lang="en-US" sz="3200" spc="100" dirty="0">
                <a:solidFill>
                  <a:srgbClr val="595959"/>
                </a:solidFill>
              </a:rPr>
              <a:t>profit margins for </a:t>
            </a:r>
            <a:r>
              <a:rPr lang="en-US" sz="3200" spc="100" dirty="0" smtClean="0">
                <a:solidFill>
                  <a:srgbClr val="595959"/>
                </a:solidFill>
              </a:rPr>
              <a:t>promotions? </a:t>
            </a:r>
          </a:p>
          <a:p>
            <a:pPr marL="777240" lvl="1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z="2000" spc="100" dirty="0" smtClean="0">
                <a:solidFill>
                  <a:srgbClr val="595959"/>
                </a:solidFill>
              </a:rPr>
              <a:t>Measuring food profit margins of popular items</a:t>
            </a:r>
          </a:p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z="3200" spc="100" dirty="0">
                <a:solidFill>
                  <a:srgbClr val="595959"/>
                </a:solidFill>
              </a:rPr>
              <a:t>can we increase volume at existing restaurant </a:t>
            </a:r>
            <a:r>
              <a:rPr lang="en-US" sz="3200" spc="100" dirty="0" smtClean="0">
                <a:solidFill>
                  <a:srgbClr val="595959"/>
                </a:solidFill>
              </a:rPr>
              <a:t>locations?</a:t>
            </a:r>
          </a:p>
          <a:p>
            <a:pPr marL="777240" lvl="1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z="2000" spc="100" dirty="0" smtClean="0">
                <a:solidFill>
                  <a:srgbClr val="595959"/>
                </a:solidFill>
              </a:rPr>
              <a:t>Online ordering stations can be setup in out of sight spaces in current stores</a:t>
            </a:r>
          </a:p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endParaRPr lang="en-US" sz="3200" spc="100" dirty="0">
              <a:solidFill>
                <a:srgbClr val="595959"/>
              </a:solidFill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65212" y="990600"/>
            <a:ext cx="9829800" cy="533400"/>
          </a:xfrm>
          <a:prstGeom prst="rect">
            <a:avLst/>
          </a:prstGeom>
          <a:solidFill>
            <a:srgbClr val="006C3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200" dirty="0" smtClean="0">
                <a:solidFill>
                  <a:schemeClr val="bg1"/>
                </a:solidFill>
              </a:rPr>
              <a:t>	Financial				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Gabriel</a:t>
            </a:r>
            <a:endParaRPr lang="en-US" sz="2800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21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65212" y="1828800"/>
            <a:ext cx="9296400" cy="4191000"/>
          </a:xfrm>
        </p:spPr>
        <p:txBody>
          <a:bodyPr>
            <a:normAutofit/>
          </a:bodyPr>
          <a:lstStyle/>
          <a:p>
            <a:pPr marL="0" indent="0">
              <a:buSzTx/>
              <a:buNone/>
              <a:defRPr sz="1800" b="0">
                <a:solidFill>
                  <a:srgbClr val="000000"/>
                </a:solidFill>
              </a:defRPr>
            </a:pPr>
            <a:r>
              <a:rPr lang="en-US" sz="3200" spc="100" dirty="0" smtClean="0">
                <a:solidFill>
                  <a:srgbClr val="595959"/>
                </a:solidFill>
              </a:rPr>
              <a:t>Opening new locations</a:t>
            </a:r>
          </a:p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z="3200" spc="100" dirty="0">
                <a:solidFill>
                  <a:srgbClr val="595959"/>
                </a:solidFill>
              </a:rPr>
              <a:t>Measure </a:t>
            </a:r>
            <a:r>
              <a:rPr lang="en-US" sz="3200" spc="100" dirty="0" smtClean="0">
                <a:solidFill>
                  <a:srgbClr val="595959"/>
                </a:solidFill>
              </a:rPr>
              <a:t>volume of sales </a:t>
            </a:r>
            <a:r>
              <a:rPr lang="en-US" sz="3200" spc="100" dirty="0">
                <a:solidFill>
                  <a:srgbClr val="595959"/>
                </a:solidFill>
              </a:rPr>
              <a:t>by geographical </a:t>
            </a:r>
            <a:r>
              <a:rPr lang="en-US" sz="3200" spc="100" dirty="0" smtClean="0">
                <a:solidFill>
                  <a:srgbClr val="595959"/>
                </a:solidFill>
              </a:rPr>
              <a:t>area</a:t>
            </a:r>
          </a:p>
          <a:p>
            <a:pPr marL="457200" indent="-457200">
              <a:buSzTx/>
              <a:defRPr sz="1800" b="0">
                <a:solidFill>
                  <a:srgbClr val="000000"/>
                </a:solidFill>
              </a:defRPr>
            </a:pPr>
            <a:r>
              <a:rPr lang="en-US" sz="3200" spc="100" dirty="0" smtClean="0">
                <a:solidFill>
                  <a:srgbClr val="595959"/>
                </a:solidFill>
              </a:rPr>
              <a:t>volume </a:t>
            </a:r>
            <a:r>
              <a:rPr lang="en-US" sz="3200" spc="100" dirty="0">
                <a:solidFill>
                  <a:srgbClr val="595959"/>
                </a:solidFill>
              </a:rPr>
              <a:t>(sales) by market segment</a:t>
            </a: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65212" y="990600"/>
            <a:ext cx="9829800" cy="533400"/>
          </a:xfrm>
          <a:prstGeom prst="rect">
            <a:avLst/>
          </a:prstGeom>
          <a:solidFill>
            <a:srgbClr val="006C3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pc="200" dirty="0" smtClean="0">
                <a:solidFill>
                  <a:schemeClr val="bg1"/>
                </a:solidFill>
              </a:rPr>
              <a:t>	Financial				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Gabriel</a:t>
            </a:r>
            <a:endParaRPr lang="en-US" sz="2800" spc="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7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44" y="228600"/>
            <a:ext cx="11775987" cy="642326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39624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48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43028" y="1143000"/>
            <a:ext cx="98298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spc="200" dirty="0">
                <a:solidFill>
                  <a:schemeClr val="bg1"/>
                </a:solidFill>
              </a:rPr>
              <a:t>Operations research and Management                  </a:t>
            </a:r>
            <a:r>
              <a:rPr lang="en-US" sz="2400" spc="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Sean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303212" y="1828800"/>
            <a:ext cx="11277600" cy="5029200"/>
          </a:xfrm>
        </p:spPr>
        <p:txBody>
          <a:bodyPr>
            <a:normAutofit/>
          </a:bodyPr>
          <a:lstStyle/>
          <a:p>
            <a:pPr marL="45720" indent="0">
              <a:lnSpc>
                <a:spcPct val="80000"/>
              </a:lnSpc>
              <a:buNone/>
            </a:pPr>
            <a:endParaRPr lang="en-US" sz="3400" spc="100" dirty="0" smtClean="0"/>
          </a:p>
          <a:p>
            <a:pPr marL="45720" indent="0">
              <a:lnSpc>
                <a:spcPct val="80000"/>
              </a:lnSpc>
              <a:buNone/>
            </a:pPr>
            <a:endParaRPr lang="en-US" sz="3400" spc="100" dirty="0"/>
          </a:p>
          <a:p>
            <a:pPr marL="45720" indent="0">
              <a:lnSpc>
                <a:spcPct val="80000"/>
              </a:lnSpc>
              <a:buNone/>
            </a:pPr>
            <a:r>
              <a:rPr lang="en-US" sz="3400" spc="100" dirty="0" smtClean="0"/>
              <a:t>Franchise Business       </a:t>
            </a:r>
            <a:endParaRPr lang="en-US" sz="3400" spc="100" dirty="0"/>
          </a:p>
          <a:p>
            <a:pPr marL="45720" indent="0">
              <a:lnSpc>
                <a:spcPct val="80000"/>
              </a:lnSpc>
              <a:buNone/>
            </a:pPr>
            <a:r>
              <a:rPr lang="en-US" sz="3400" spc="100" dirty="0" smtClean="0"/>
              <a:t>--  Doctor’s Associate Inc.</a:t>
            </a:r>
            <a:endParaRPr lang="en-US" sz="3400" spc="100" dirty="0"/>
          </a:p>
        </p:txBody>
      </p:sp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212" y="1828799"/>
            <a:ext cx="5410200" cy="4876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8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43028" y="1143000"/>
            <a:ext cx="98298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spc="200" dirty="0">
                <a:solidFill>
                  <a:schemeClr val="bg1"/>
                </a:solidFill>
              </a:rPr>
              <a:t>Operations research and Management                  </a:t>
            </a:r>
            <a:r>
              <a:rPr lang="en-US" sz="2400" spc="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Sean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1065212" y="1828800"/>
            <a:ext cx="7543800" cy="5029200"/>
          </a:xfrm>
        </p:spPr>
        <p:txBody>
          <a:bodyPr>
            <a:normAutofit/>
          </a:bodyPr>
          <a:lstStyle/>
          <a:p>
            <a:pPr marL="45720" indent="0">
              <a:lnSpc>
                <a:spcPct val="80000"/>
              </a:lnSpc>
              <a:buNone/>
            </a:pPr>
            <a:r>
              <a:rPr lang="en-US" sz="3400" spc="100" dirty="0" smtClean="0"/>
              <a:t>Website Management</a:t>
            </a:r>
          </a:p>
          <a:p>
            <a:pPr marL="45720" indent="0">
              <a:lnSpc>
                <a:spcPct val="80000"/>
              </a:lnSpc>
              <a:buNone/>
            </a:pPr>
            <a:endParaRPr lang="en-US" sz="3400" spc="100" dirty="0"/>
          </a:p>
          <a:p>
            <a:pPr marL="45720" indent="0">
              <a:lnSpc>
                <a:spcPct val="80000"/>
              </a:lnSpc>
              <a:buNone/>
            </a:pPr>
            <a:r>
              <a:rPr lang="en-US" sz="3400" spc="100" dirty="0" smtClean="0"/>
              <a:t>Database Maintenance</a:t>
            </a:r>
            <a:endParaRPr lang="en-US" sz="3400" spc="100" dirty="0"/>
          </a:p>
          <a:p>
            <a:pPr marL="45720" indent="0">
              <a:lnSpc>
                <a:spcPct val="80000"/>
              </a:lnSpc>
              <a:buNone/>
            </a:pPr>
            <a:endParaRPr lang="en-US" sz="3400" spc="100" dirty="0" smtClean="0"/>
          </a:p>
          <a:p>
            <a:pPr marL="45720" indent="0">
              <a:lnSpc>
                <a:spcPct val="80000"/>
              </a:lnSpc>
              <a:buNone/>
            </a:pPr>
            <a:r>
              <a:rPr lang="en-US" sz="3400" spc="100" dirty="0" smtClean="0"/>
              <a:t>User Experience</a:t>
            </a:r>
            <a:endParaRPr lang="en-US" sz="3400" spc="100" dirty="0"/>
          </a:p>
        </p:txBody>
      </p:sp>
    </p:spTree>
    <p:extLst>
      <p:ext uri="{BB962C8B-B14F-4D97-AF65-F5344CB8AC3E}">
        <p14:creationId xmlns:p14="http://schemas.microsoft.com/office/powerpoint/2010/main" val="185284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11123613" cy="533400"/>
          </a:xfrm>
        </p:spPr>
        <p:txBody>
          <a:bodyPr>
            <a:normAutofit/>
          </a:bodyPr>
          <a:lstStyle/>
          <a:p>
            <a:r>
              <a:rPr lang="en-US" sz="3200" dirty="0"/>
              <a:t>BUSINESS INTELLIGENCE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itle 12"/>
          <p:cNvSpPr txBox="1">
            <a:spLocks/>
          </p:cNvSpPr>
          <p:nvPr/>
        </p:nvSpPr>
        <p:spPr>
          <a:xfrm>
            <a:off x="1043028" y="1143000"/>
            <a:ext cx="9829800" cy="533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spc="200" dirty="0">
                <a:solidFill>
                  <a:schemeClr val="bg1"/>
                </a:solidFill>
              </a:rPr>
              <a:t>Operations research and Management                  </a:t>
            </a:r>
            <a:r>
              <a:rPr lang="en-US" sz="2400" spc="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Sean</a:t>
            </a:r>
          </a:p>
        </p:txBody>
      </p:sp>
      <p:sp>
        <p:nvSpPr>
          <p:cNvPr id="7" name="Content Placeholder 13"/>
          <p:cNvSpPr>
            <a:spLocks noGrp="1"/>
          </p:cNvSpPr>
          <p:nvPr>
            <p:ph idx="1"/>
          </p:nvPr>
        </p:nvSpPr>
        <p:spPr>
          <a:xfrm>
            <a:off x="1065212" y="1828800"/>
            <a:ext cx="8839200" cy="50292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b="1" dirty="0"/>
              <a:t>System Development Life Cycle (SDLC) </a:t>
            </a:r>
          </a:p>
          <a:p>
            <a:pPr marL="45720" indent="0">
              <a:lnSpc>
                <a:spcPct val="80000"/>
              </a:lnSpc>
              <a:buNone/>
            </a:pPr>
            <a:endParaRPr lang="en-US" sz="3400" spc="100" dirty="0"/>
          </a:p>
        </p:txBody>
      </p:sp>
      <p:pic>
        <p:nvPicPr>
          <p:cNvPr id="5" name="圖片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3041015"/>
            <a:ext cx="5943600" cy="260477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0640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65211" y="457200"/>
            <a:ext cx="9753601" cy="533400"/>
          </a:xfrm>
        </p:spPr>
        <p:txBody>
          <a:bodyPr>
            <a:normAutofit/>
          </a:bodyPr>
          <a:lstStyle/>
          <a:p>
            <a:pPr algn="ctr"/>
            <a:r>
              <a:rPr lang="en-US" sz="3200" spc="150" dirty="0">
                <a:solidFill>
                  <a:schemeClr val="accent1">
                    <a:lumMod val="75000"/>
                  </a:schemeClr>
                </a:solidFill>
                <a:latin typeface="Bell MT" panose="02020503060305020303" pitchFamily="18" charset="0"/>
              </a:rPr>
              <a:t>“I’m going to SUBWAY do you want anything?”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2" y="990600"/>
            <a:ext cx="8763000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46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360668"/>
            <a:ext cx="11922251" cy="61591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6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5" y="360668"/>
            <a:ext cx="11868044" cy="615913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15" y="374592"/>
            <a:ext cx="11868044" cy="61312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9" y="374592"/>
            <a:ext cx="11854735" cy="61312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5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9" y="374672"/>
            <a:ext cx="11854735" cy="61311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6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0" y="374672"/>
            <a:ext cx="11823312" cy="61311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762000"/>
            <a:ext cx="32766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usiness Contrast 16x9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usinessContrast">
      <a:dk1>
        <a:srgbClr val="000000"/>
      </a:dk1>
      <a:lt1>
        <a:sysClr val="window" lastClr="FFFFFF"/>
      </a:lt1>
      <a:dk2>
        <a:srgbClr val="000000"/>
      </a:dk2>
      <a:lt2>
        <a:srgbClr val="E5E8E8"/>
      </a:lt2>
      <a:accent1>
        <a:srgbClr val="00AEEF"/>
      </a:accent1>
      <a:accent2>
        <a:srgbClr val="EA428A"/>
      </a:accent2>
      <a:accent3>
        <a:srgbClr val="EED500"/>
      </a:accent3>
      <a:accent4>
        <a:srgbClr val="F5A70D"/>
      </a:accent4>
      <a:accent5>
        <a:srgbClr val="8BCB30"/>
      </a:accent5>
      <a:accent6>
        <a:srgbClr val="9962C1"/>
      </a:accent6>
      <a:hlink>
        <a:srgbClr val="00AEEF"/>
      </a:hlink>
      <a:folHlink>
        <a:srgbClr val="9962C1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2D0870B-5333-4B89-B14A-85A8EA464D2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1940</Words>
  <Application>Microsoft Office PowerPoint</Application>
  <PresentationFormat>Custom</PresentationFormat>
  <Paragraphs>247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Bell MT</vt:lpstr>
      <vt:lpstr>Calibri</vt:lpstr>
      <vt:lpstr>Franklin Gothic Medium</vt:lpstr>
      <vt:lpstr>Times New Roman</vt:lpstr>
      <vt:lpstr>Business Contrast 16x9</vt:lpstr>
      <vt:lpstr>Analytical Innovators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Analytical Innovators</vt:lpstr>
      <vt:lpstr>BUSINESS INTELLIGENCE</vt:lpstr>
      <vt:lpstr>BUSINESS INTELLIGENCE</vt:lpstr>
      <vt:lpstr>BUSINESS INTELLIGENCE</vt:lpstr>
      <vt:lpstr>BUSINESS INTELLIGENCE</vt:lpstr>
      <vt:lpstr>BUSINESS INTELLIGENCE</vt:lpstr>
      <vt:lpstr>BUSINESS INTELLIGENCE</vt:lpstr>
      <vt:lpstr>BUSINESS INTELLIGENCE</vt:lpstr>
      <vt:lpstr>BUSINESS INTELLIGENCE</vt:lpstr>
      <vt:lpstr>BUSINESS INTELLIGENCE</vt:lpstr>
      <vt:lpstr>BUSINESS INTELLIGENCE</vt:lpstr>
      <vt:lpstr>BUSINESS INTELLIGENCE</vt:lpstr>
      <vt:lpstr>“I’m going to SUBWAY do you want anything?”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2015-05-13T23:45:13Z</dcterms:created>
  <dcterms:modified xsi:type="dcterms:W3CDTF">2015-06-25T18:56:12Z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TC028952669991</vt:lpwstr>
  </property>
</Properties>
</file>